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BA863-D918-4B70-B212-783BD31DA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18BA87-0CB5-4A59-AE66-9F572F17C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115FE-DE8A-4AA4-98BF-8A38CBE5C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B27E-14A1-42C2-B8BE-6658B3D8FEC0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789AA-F98A-4915-A4A4-4A91786CA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9ABEC-E0B6-4F8F-8A64-40224AAB7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7568-D256-499A-951B-049AACCC1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3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1809F-7490-4DD3-8F19-DFAD64E52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55129E-D2CC-4B47-9951-0F4D3C2CC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B12A0-6EDF-4201-B50E-82C7F52D6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B27E-14A1-42C2-B8BE-6658B3D8FEC0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3DC1F-58AC-412B-91AD-0C0F437CE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45A39-18CB-42BD-9F21-A330B68C5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7568-D256-499A-951B-049AACCC1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1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B54D59-D7CB-4965-9CFE-7E29DF7C67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7570A9-06B2-44A3-A9EB-A7F13D68F7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A3973-EC2F-4360-81FD-B28BE0EF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B27E-14A1-42C2-B8BE-6658B3D8FEC0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DCF01-3DEC-492E-8C4F-5F0C47BCF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9DA12-8ABA-4F34-9521-47F2E34FA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7568-D256-499A-951B-049AACCC1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3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15B97-3412-428D-AA67-21B3149A2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10EBF-EF05-4FAE-A628-AE73E0FC4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2C2B3-8E0E-4F47-9692-73A3C7213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B27E-14A1-42C2-B8BE-6658B3D8FEC0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DFB45-AB10-4CC9-9840-DD2036D0C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A2DDC-DD48-450F-9EC4-BA216A907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7568-D256-499A-951B-049AACCC1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22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1DB6E-7796-4CF1-B275-94EE34C62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4C4F4-FC7F-4FE4-9BF3-ACCFC5993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2B762-70C4-4465-8C0A-9D5B85D2C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B27E-14A1-42C2-B8BE-6658B3D8FEC0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34FDD-4A69-4E61-8303-144A38F6C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D3F7F-23AD-4EE2-9A82-D7E8AC07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7568-D256-499A-951B-049AACCC1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00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6DEB5-BF92-48A4-B7AC-0DD017FB2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A06A0-A9BF-4F75-B7FF-0E3D47D9A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0A42E-8926-4D46-8ABF-F680FFF56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0AF52-21F9-43B8-8C8A-5D87D7E02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B27E-14A1-42C2-B8BE-6658B3D8FEC0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C789E9-CC9A-44E8-A4E2-9329250CB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8B742-0810-42A7-BA94-9AC995359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7568-D256-499A-951B-049AACCC1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28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7DE1D-80E2-4793-915B-60B940894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8C321-BF52-4D02-9D39-FB182E8C0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B94FF5-C162-498C-B5DD-67D499A0F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3FE1FC-83D4-4DEF-9ECD-99020485C5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DC7C89-C980-4F9B-952E-C72B48573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80841D-8E7C-47D9-9083-B3623AC5B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B27E-14A1-42C2-B8BE-6658B3D8FEC0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240474-467D-4D1D-AE36-6A3D71C62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3406E5-9B13-49D7-8768-E1F0FD65D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7568-D256-499A-951B-049AACCC1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5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65985-D68F-4C56-A6D2-311083E37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BC04A3-09DA-45FC-8831-6FCDFE2B6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B27E-14A1-42C2-B8BE-6658B3D8FEC0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A3BB99-8080-43B5-9C4C-7ECCE9729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BB106F-902D-463C-B626-89A490262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7568-D256-499A-951B-049AACCC1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91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B9E2C6-E50B-421C-AAB0-0E023D373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B27E-14A1-42C2-B8BE-6658B3D8FEC0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CA013B-6F6F-4387-90D4-7EB5331FA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17732-10E9-48AF-8E06-1C6324620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7568-D256-499A-951B-049AACCC1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6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F6DD2-D34A-4F63-A1D3-5937DC089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FD556-D553-4B21-AF03-E38675593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A837B3-3AF1-4B12-B254-E625B32F45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52D7C-EF31-4FBA-9F70-450491B93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B27E-14A1-42C2-B8BE-6658B3D8FEC0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3D98F7-7BB2-42FC-926E-366D57BB8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9F76DD-0E9F-4D7A-A3F5-37A6C283D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7568-D256-499A-951B-049AACCC1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66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59E29-557C-4460-A288-9A47E0A63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C39B30-808F-4DF8-AD70-F2A3B9F34F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7740F7-5E1B-48CD-A01D-E657B3A3A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C0459E-5FBE-43F2-B60F-150856A0C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B27E-14A1-42C2-B8BE-6658B3D8FEC0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671EF-7201-4064-A3C9-37CAB1FFA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67FCE8-CD21-427B-95A2-7720EE6DE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7568-D256-499A-951B-049AACCC1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6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693699-FE36-4879-A9A4-FB99DDADE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51161-C6B9-4368-BAEB-8B32AC8E9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688DC-CE24-4876-B74D-52685B709E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3B27E-14A1-42C2-B8BE-6658B3D8FEC0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A0499-068A-4029-A85A-AD766B6CBE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65ADA-5599-4DD3-9501-EFE4EBFA9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F7568-D256-499A-951B-049AACCC1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1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6BCE882-702C-4A79-9CC4-5864FDF6D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6346" y="4392151"/>
            <a:ext cx="9144000" cy="1655762"/>
          </a:xfrm>
        </p:spPr>
        <p:txBody>
          <a:bodyPr>
            <a:normAutofit fontScale="85000" lnSpcReduction="20000"/>
          </a:bodyPr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135 years of</a:t>
            </a:r>
          </a:p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Wisdom, Devotion,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</a:rPr>
              <a:t>Acheivement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for Real. Strong. Women.</a:t>
            </a:r>
          </a:p>
          <a:p>
            <a:endParaRPr lang="en-US" sz="4400" dirty="0">
              <a:solidFill>
                <a:srgbClr val="C00000"/>
              </a:solidFill>
            </a:endParaRPr>
          </a:p>
          <a:p>
            <a:endParaRPr lang="en-US" sz="4400" dirty="0">
              <a:solidFill>
                <a:srgbClr val="C00000"/>
              </a:solidFill>
            </a:endParaRPr>
          </a:p>
          <a:p>
            <a:endParaRPr lang="en-US" sz="4400" dirty="0">
              <a:solidFill>
                <a:srgbClr val="C00000"/>
              </a:solidFill>
            </a:endParaRPr>
          </a:p>
          <a:p>
            <a:endParaRPr lang="en-US" sz="4400" dirty="0">
              <a:solidFill>
                <a:srgbClr val="C00000"/>
              </a:solidFill>
            </a:endParaRPr>
          </a:p>
          <a:p>
            <a:endParaRPr lang="en-US" sz="4400" dirty="0">
              <a:solidFill>
                <a:srgbClr val="C00000"/>
              </a:solidFill>
            </a:endParaRPr>
          </a:p>
          <a:p>
            <a:endParaRPr lang="en-US" sz="4400" dirty="0">
              <a:solidFill>
                <a:srgbClr val="C00000"/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BE06F12-2224-4463-9484-3AC54634F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41" y="305546"/>
            <a:ext cx="3649518" cy="115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4CADA9-60BB-4152-9A2E-4BAFD53BD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959" y="2345368"/>
            <a:ext cx="3270851" cy="10619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BEFD7B-F156-4F82-B441-53EDBE77A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592" y="380938"/>
            <a:ext cx="30575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86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7DEA63-EDA2-48AB-92E7-144E883B11C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440" y="604422"/>
            <a:ext cx="4556094" cy="54945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ED5A7F-9E81-46F9-8608-BD360CE89F51}"/>
              </a:ext>
            </a:extLst>
          </p:cNvPr>
          <p:cNvSpPr txBox="1"/>
          <p:nvPr/>
        </p:nvSpPr>
        <p:spPr>
          <a:xfrm>
            <a:off x="1538796" y="887585"/>
            <a:ext cx="40718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The Lyre is adopted as the Badge in 1885. </a:t>
            </a:r>
          </a:p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Bertha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Deniston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purchases the first one.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880928-77B4-47BD-AA9D-2D96EDB1E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99" y="4262255"/>
            <a:ext cx="2584709" cy="252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35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E834D2-E90C-4830-8CFE-E0083699BBC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35" y="1243319"/>
            <a:ext cx="4467317" cy="54146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B19278-D5FC-44D0-BA73-A88F739FBAE1}"/>
              </a:ext>
            </a:extLst>
          </p:cNvPr>
          <p:cNvSpPr txBox="1"/>
          <p:nvPr/>
        </p:nvSpPr>
        <p:spPr>
          <a:xfrm>
            <a:off x="363983" y="200042"/>
            <a:ext cx="5575178" cy="110799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</a:rPr>
              <a:t>The Pledge Pin is adopted at the 1900 National Convention. Before this time all pledges wore Scarlet and Olive Green ribbons</a:t>
            </a:r>
            <a:r>
              <a:rPr lang="en-US" dirty="0"/>
              <a:t>.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518A4F0-70D1-4385-994F-FA1B15109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099" y="349322"/>
            <a:ext cx="4091333" cy="29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348121-C14F-4604-BF46-24467C45E9F8}"/>
              </a:ext>
            </a:extLst>
          </p:cNvPr>
          <p:cNvSpPr txBox="1"/>
          <p:nvPr/>
        </p:nvSpPr>
        <p:spPr>
          <a:xfrm>
            <a:off x="8398275" y="3950638"/>
            <a:ext cx="35675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1907 Alpha Chi Omega begins it’s first altruistic project in support of the MacDowell Colony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1911 AXO builds Star Studio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7E4B8548-D869-4AFF-81F7-5A2720877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091" y="3552691"/>
            <a:ext cx="3182645" cy="262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402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2DCAD4B-74A7-4D1C-87A0-473DE72A7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52" y="242980"/>
            <a:ext cx="3222792" cy="393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74AD9C-CBBA-4D6A-9BBE-095002C3CB7D}"/>
              </a:ext>
            </a:extLst>
          </p:cNvPr>
          <p:cNvSpPr txBox="1"/>
          <p:nvPr/>
        </p:nvSpPr>
        <p:spPr>
          <a:xfrm>
            <a:off x="3944646" y="370524"/>
            <a:ext cx="42701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1908- Coat of Arms Adopted at National Convention</a:t>
            </a:r>
          </a:p>
          <a:p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AutoNum type="arabicPlain" startAt="1910"/>
            </a:pPr>
            <a:r>
              <a:rPr lang="en-US" sz="2400" dirty="0">
                <a:solidFill>
                  <a:srgbClr val="C00000"/>
                </a:solidFill>
              </a:rPr>
              <a:t>- The Initiation Ceremony is Adopted at National Convention. Hera is Adopted as our Patron Goddess</a:t>
            </a:r>
          </a:p>
          <a:p>
            <a:pPr marL="457200" indent="-457200">
              <a:buAutoNum type="arabicPlain" startAt="1910"/>
            </a:pP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1914- The Symphony is Adopted at National convention</a:t>
            </a:r>
          </a:p>
          <a:p>
            <a:pPr marL="457200" indent="-457200">
              <a:buAutoNum type="arabicPlain" startAt="1910"/>
            </a:pP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EF6AC89-CB88-4983-A24F-E34D4C87F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876" y="4423589"/>
            <a:ext cx="2095131" cy="23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E447AFE-C096-4960-8403-618A94536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057" y="920621"/>
            <a:ext cx="3342183" cy="501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177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2502A5-C688-46F8-89C5-CB16DBD8EF8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7711">
            <a:off x="958048" y="1131360"/>
            <a:ext cx="5943600" cy="48971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62A278-0B97-4907-8A68-657DE91E49F1}"/>
              </a:ext>
            </a:extLst>
          </p:cNvPr>
          <p:cNvSpPr txBox="1"/>
          <p:nvPr/>
        </p:nvSpPr>
        <p:spPr>
          <a:xfrm>
            <a:off x="8140823" y="1553591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1935 Golden Jubilee Convention. Four Founders in attendance.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F849DC6-59AD-41FE-8300-3287DF248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188">
            <a:off x="8908276" y="4367403"/>
            <a:ext cx="1791365" cy="179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915647-74F5-4A0E-84B8-040C181DAD6B}"/>
              </a:ext>
            </a:extLst>
          </p:cNvPr>
          <p:cNvSpPr txBox="1"/>
          <p:nvPr/>
        </p:nvSpPr>
        <p:spPr>
          <a:xfrm>
            <a:off x="994299" y="632024"/>
            <a:ext cx="3120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Bertha, Estelle, Nellie and Olive</a:t>
            </a:r>
          </a:p>
        </p:txBody>
      </p:sp>
    </p:spTree>
    <p:extLst>
      <p:ext uri="{BB962C8B-B14F-4D97-AF65-F5344CB8AC3E}">
        <p14:creationId xmlns:p14="http://schemas.microsoft.com/office/powerpoint/2010/main" val="219700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6F7BF011-F82E-49A7-BE72-06C6FF07C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391" y="223889"/>
            <a:ext cx="2640546" cy="319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4513A7-ADBF-4473-9AAF-D8D923AF5E2B}"/>
              </a:ext>
            </a:extLst>
          </p:cNvPr>
          <p:cNvSpPr txBox="1"/>
          <p:nvPr/>
        </p:nvSpPr>
        <p:spPr>
          <a:xfrm>
            <a:off x="3977195" y="2703354"/>
            <a:ext cx="52111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3D434F"/>
                </a:solidFill>
                <a:effectLst/>
                <a:latin typeface="Brandon"/>
              </a:rPr>
              <a:t>1973 CYSTIC FIBROSIS FOUNDATION</a:t>
            </a: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LeMondeLivre"/>
              </a:rPr>
              <a:t>The Cystic Fibrosis Foundation is added as a national altruism project.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914509-843A-44F6-91CE-2AC47C9C6532}"/>
              </a:ext>
            </a:extLst>
          </p:cNvPr>
          <p:cNvSpPr txBox="1"/>
          <p:nvPr/>
        </p:nvSpPr>
        <p:spPr>
          <a:xfrm>
            <a:off x="501063" y="879564"/>
            <a:ext cx="60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3D434F"/>
                </a:solidFill>
                <a:effectLst/>
                <a:latin typeface="Brandon"/>
              </a:rPr>
              <a:t>1942  NURSERY SCHOOLS</a:t>
            </a: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LeMondeLivre"/>
              </a:rPr>
              <a:t>Alpha Chi Omega establishes nursery </a:t>
            </a:r>
            <a:r>
              <a:rPr lang="en-US" b="0" i="0" u="sng" dirty="0">
                <a:solidFill>
                  <a:srgbClr val="333333"/>
                </a:solidFill>
                <a:effectLst/>
                <a:latin typeface="LeMondeLivre"/>
              </a:rPr>
              <a:t>schools in Detroit and Milwaukee for children of war workers and </a:t>
            </a:r>
            <a:r>
              <a:rPr lang="en-US" b="0" i="0" dirty="0">
                <a:solidFill>
                  <a:srgbClr val="333333"/>
                </a:solidFill>
                <a:effectLst/>
                <a:latin typeface="LeMondeLivre"/>
              </a:rPr>
              <a:t>service personnel.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133753-C0DD-4620-970E-238732C1ABB1}"/>
              </a:ext>
            </a:extLst>
          </p:cNvPr>
          <p:cNvSpPr txBox="1"/>
          <p:nvPr/>
        </p:nvSpPr>
        <p:spPr>
          <a:xfrm>
            <a:off x="2956263" y="356344"/>
            <a:ext cx="4082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</a:rPr>
              <a:t>Altrusim</a:t>
            </a:r>
            <a:r>
              <a:rPr lang="en-US" sz="2800" dirty="0">
                <a:solidFill>
                  <a:srgbClr val="C00000"/>
                </a:solidFill>
              </a:rPr>
              <a:t> through the years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A84F88-8C1A-48B8-92C1-33C12DB5CC77}"/>
              </a:ext>
            </a:extLst>
          </p:cNvPr>
          <p:cNvSpPr txBox="1"/>
          <p:nvPr/>
        </p:nvSpPr>
        <p:spPr>
          <a:xfrm>
            <a:off x="2824153" y="1910911"/>
            <a:ext cx="630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1947 National Society for Crippled Children, Cerebral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Palsey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division (now Easter seals) is adopted as a National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Altruistm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Project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2ED19D-2998-4DF2-9F0C-051048052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63" y="3952781"/>
            <a:ext cx="1840837" cy="276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08FFA0-24C1-458E-9282-5E858BE85B27}"/>
              </a:ext>
            </a:extLst>
          </p:cNvPr>
          <p:cNvSpPr txBox="1"/>
          <p:nvPr/>
        </p:nvSpPr>
        <p:spPr>
          <a:xfrm>
            <a:off x="2725650" y="3952781"/>
            <a:ext cx="13403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1978 The Alpha Chi Omega Foundation </a:t>
            </a:r>
            <a:r>
              <a:rPr lang="en-US" dirty="0">
                <a:solidFill>
                  <a:srgbClr val="C00000"/>
                </a:solidFill>
              </a:rPr>
              <a:t>is approved at the National Convention</a:t>
            </a:r>
          </a:p>
          <a:p>
            <a:endParaRPr lang="en-US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985423D2-DEAE-4384-AC08-5ABCD319F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18" y="4175246"/>
            <a:ext cx="2500802" cy="175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2803816-9B1E-457C-A880-C6C85C72E53C}"/>
              </a:ext>
            </a:extLst>
          </p:cNvPr>
          <p:cNvSpPr txBox="1"/>
          <p:nvPr/>
        </p:nvSpPr>
        <p:spPr>
          <a:xfrm>
            <a:off x="7787936" y="4506779"/>
            <a:ext cx="390300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3D434F"/>
                </a:solidFill>
                <a:effectLst/>
                <a:latin typeface="Brandon"/>
              </a:rPr>
              <a:t>1992  DOMESTIC VIOLENCE AWARENESS</a:t>
            </a: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LeMondeLivre"/>
              </a:rPr>
              <a:t>A new national altruism is adopted with a two-pronged focus: support of victims of domestic violence and programs to education women to avoid becoming victims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853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3" name="Picture 43">
            <a:extLst>
              <a:ext uri="{FF2B5EF4-FFF2-40B4-BE49-F238E27FC236}">
                <a16:creationId xmlns:a16="http://schemas.microsoft.com/office/drawing/2014/main" id="{90F1D0DD-05D3-43D2-9809-1701E8B9B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817" y="310719"/>
            <a:ext cx="2209005" cy="331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TextBox 5121">
            <a:extLst>
              <a:ext uri="{FF2B5EF4-FFF2-40B4-BE49-F238E27FC236}">
                <a16:creationId xmlns:a16="http://schemas.microsoft.com/office/drawing/2014/main" id="{8A46BF01-B305-4F61-85E2-1525EA5934E0}"/>
              </a:ext>
            </a:extLst>
          </p:cNvPr>
          <p:cNvSpPr txBox="1"/>
          <p:nvPr/>
        </p:nvSpPr>
        <p:spPr>
          <a:xfrm>
            <a:off x="4518734" y="1859613"/>
            <a:ext cx="42790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2001 Kristin’s story presentations begin in partnership with Delta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Delta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Delta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to educate college women about date rape and depression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62E6461-1DEF-4F57-B535-772929C9D59A}"/>
              </a:ext>
            </a:extLst>
          </p:cNvPr>
          <p:cNvSpPr txBox="1"/>
          <p:nvPr/>
        </p:nvSpPr>
        <p:spPr>
          <a:xfrm>
            <a:off x="319595" y="2816402"/>
            <a:ext cx="60945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3D434F"/>
                </a:solidFill>
                <a:effectLst/>
                <a:latin typeface="Brandon"/>
              </a:rPr>
              <a:t>2011  ASTP AND INTUNE</a:t>
            </a: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LeMondeLivre"/>
              </a:rPr>
              <a:t>Alpha Chi Omega launches rotational programs including the Alcohol Skills Training Program (ASTP) and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LeMondeLivre"/>
              </a:rPr>
              <a:t>InTune</a:t>
            </a:r>
            <a:r>
              <a:rPr lang="en-US" b="0" i="0" dirty="0">
                <a:solidFill>
                  <a:srgbClr val="333333"/>
                </a:solidFill>
                <a:effectLst/>
                <a:latin typeface="LeMondeLivre"/>
              </a:rPr>
              <a:t>, ensuring that ever</a:t>
            </a:r>
            <a:r>
              <a:rPr lang="en-US" b="0" i="0" u="sng" dirty="0">
                <a:solidFill>
                  <a:srgbClr val="333333"/>
                </a:solidFill>
                <a:effectLst/>
                <a:latin typeface="LeMondeLivre"/>
              </a:rPr>
              <a:t>y collegiate chapter member receives a member development opportunity facilitated in person by an expert </a:t>
            </a:r>
            <a:r>
              <a:rPr lang="en-US" b="0" i="0" dirty="0">
                <a:solidFill>
                  <a:srgbClr val="333333"/>
                </a:solidFill>
                <a:effectLst/>
                <a:latin typeface="LeMondeLivre"/>
              </a:rPr>
              <a:t>facilitator. The rotational programs that are later launched include REPRESENT in 2012 and Let's Talk Love in 2016.</a:t>
            </a:r>
          </a:p>
        </p:txBody>
      </p:sp>
      <p:sp>
        <p:nvSpPr>
          <p:cNvPr id="5124" name="TextBox 5123">
            <a:extLst>
              <a:ext uri="{FF2B5EF4-FFF2-40B4-BE49-F238E27FC236}">
                <a16:creationId xmlns:a16="http://schemas.microsoft.com/office/drawing/2014/main" id="{D66B54AA-7DE1-4A90-91BF-C374ADC30A2B}"/>
              </a:ext>
            </a:extLst>
          </p:cNvPr>
          <p:cNvSpPr txBox="1"/>
          <p:nvPr/>
        </p:nvSpPr>
        <p:spPr>
          <a:xfrm>
            <a:off x="1003178" y="514905"/>
            <a:ext cx="75371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Membership Development in the New Millennium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BB349D-E857-40B6-98AC-81BA4B580E48}"/>
              </a:ext>
            </a:extLst>
          </p:cNvPr>
          <p:cNvSpPr txBox="1"/>
          <p:nvPr/>
        </p:nvSpPr>
        <p:spPr>
          <a:xfrm>
            <a:off x="6670089" y="4130947"/>
            <a:ext cx="52023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3D434F"/>
                </a:solidFill>
                <a:effectLst/>
                <a:latin typeface="Brandon"/>
              </a:rPr>
              <a:t>2012  MYJOURNEY</a:t>
            </a: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LeMondeLivre"/>
              </a:rPr>
              <a:t>Alpha Chi launches the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LeMondeLivre"/>
              </a:rPr>
              <a:t>MyJourney</a:t>
            </a:r>
            <a:r>
              <a:rPr lang="en-US" b="0" i="0" dirty="0">
                <a:solidFill>
                  <a:srgbClr val="333333"/>
                </a:solidFill>
                <a:effectLst/>
                <a:latin typeface="LeMondeLivre"/>
              </a:rPr>
              <a:t> program, a four-year member development program.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LeMondeLivre"/>
              </a:rPr>
              <a:t>MyJourney</a:t>
            </a:r>
            <a:r>
              <a:rPr lang="en-US" b="0" i="0" dirty="0">
                <a:solidFill>
                  <a:srgbClr val="333333"/>
                </a:solidFill>
                <a:effectLst/>
                <a:latin typeface="LeMondeLivre"/>
              </a:rPr>
              <a:t> includes the Dedication, which is the new member education program, as well as life-skills based, relevant programs for all members.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23B29E-2597-406F-A982-F38CBC574135}"/>
              </a:ext>
            </a:extLst>
          </p:cNvPr>
          <p:cNvSpPr txBox="1"/>
          <p:nvPr/>
        </p:nvSpPr>
        <p:spPr>
          <a:xfrm>
            <a:off x="261889" y="5641733"/>
            <a:ext cx="60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 i="0" dirty="0">
                <a:solidFill>
                  <a:srgbClr val="3D434F"/>
                </a:solidFill>
                <a:effectLst/>
                <a:latin typeface="Brandon"/>
              </a:rPr>
              <a:t>2016 WOMEN &amp; WISDOM</a:t>
            </a:r>
          </a:p>
          <a:p>
            <a:pPr algn="r"/>
            <a:r>
              <a:rPr lang="en-US" b="0" i="0" dirty="0">
                <a:solidFill>
                  <a:srgbClr val="333333"/>
                </a:solidFill>
                <a:effectLst/>
                <a:latin typeface="LeMondeLivre"/>
              </a:rPr>
              <a:t>The Women &amp; Wisdom program, an online mentoring program for collegians and alumnae, is launched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85EC93-8C8B-487C-97CC-2FD9988C1279}"/>
              </a:ext>
            </a:extLst>
          </p:cNvPr>
          <p:cNvSpPr txBox="1"/>
          <p:nvPr/>
        </p:nvSpPr>
        <p:spPr>
          <a:xfrm>
            <a:off x="648071" y="1120949"/>
            <a:ext cx="4847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2001 IMPACT Alpha Chi Omega ins introduced as a Leadership Development program for collegians.</a:t>
            </a:r>
          </a:p>
        </p:txBody>
      </p:sp>
    </p:spTree>
    <p:extLst>
      <p:ext uri="{BB962C8B-B14F-4D97-AF65-F5344CB8AC3E}">
        <p14:creationId xmlns:p14="http://schemas.microsoft.com/office/powerpoint/2010/main" val="2647462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49A4602-ED57-46CF-AA09-DEDEC9A3C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01" y="2974019"/>
            <a:ext cx="2237316" cy="335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CE9C8C-08C1-4496-A0AA-8D97DFDFC38C}"/>
              </a:ext>
            </a:extLst>
          </p:cNvPr>
          <p:cNvSpPr txBox="1"/>
          <p:nvPr/>
        </p:nvSpPr>
        <p:spPr>
          <a:xfrm>
            <a:off x="4138060" y="304929"/>
            <a:ext cx="2505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Kristen ITC" panose="03050502040202030202" pitchFamily="66" charset="0"/>
              </a:rPr>
              <a:t>AXO FUN FACTS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0DD842-5915-4708-88C4-A9D2C5114145}"/>
              </a:ext>
            </a:extLst>
          </p:cNvPr>
          <p:cNvSpPr txBox="1"/>
          <p:nvPr/>
        </p:nvSpPr>
        <p:spPr>
          <a:xfrm>
            <a:off x="486577" y="887766"/>
            <a:ext cx="33113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This is Burnette Grimes Jones (Omega) Washington State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She served as National President 1957-1960.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The scholarship fund that we support is named after her!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1E478B-85FB-4D67-99C5-F33087D0EBE0}"/>
              </a:ext>
            </a:extLst>
          </p:cNvPr>
          <p:cNvSpPr txBox="1"/>
          <p:nvPr/>
        </p:nvSpPr>
        <p:spPr>
          <a:xfrm>
            <a:off x="8210350" y="4983410"/>
            <a:ext cx="2752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Alpha Chi Omega reached 1000,000 initiates in 1981.We then reached 200,000 initiates in 2006!</a:t>
            </a:r>
          </a:p>
        </p:txBody>
      </p:sp>
      <p:pic>
        <p:nvPicPr>
          <p:cNvPr id="1033" name="Picture 9">
            <a:extLst>
              <a:ext uri="{FF2B5EF4-FFF2-40B4-BE49-F238E27FC236}">
                <a16:creationId xmlns:a16="http://schemas.microsoft.com/office/drawing/2014/main" id="{30E27DA3-AE0C-4305-BB51-5DAC33F97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054" y="674261"/>
            <a:ext cx="2755464" cy="182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A873B1-2A0C-4334-ABB4-5673A9C53AC0}"/>
              </a:ext>
            </a:extLst>
          </p:cNvPr>
          <p:cNvSpPr txBox="1"/>
          <p:nvPr/>
        </p:nvSpPr>
        <p:spPr>
          <a:xfrm>
            <a:off x="7317501" y="2711180"/>
            <a:ext cx="5026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In 2005,Dr. Condoleezza Rice (Gamma Delta) University of Denver, becomes United States Secretary of State.</a:t>
            </a:r>
          </a:p>
        </p:txBody>
      </p:sp>
      <p:pic>
        <p:nvPicPr>
          <p:cNvPr id="1035" name="Picture 11">
            <a:extLst>
              <a:ext uri="{FF2B5EF4-FFF2-40B4-BE49-F238E27FC236}">
                <a16:creationId xmlns:a16="http://schemas.microsoft.com/office/drawing/2014/main" id="{28E0C9DA-E3E3-49CF-8B26-6CB9DB666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338" y="3849378"/>
            <a:ext cx="2128075" cy="293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EC7121-C337-4C5F-90E8-C9BB53C1E47C}"/>
              </a:ext>
            </a:extLst>
          </p:cNvPr>
          <p:cNvSpPr txBox="1"/>
          <p:nvPr/>
        </p:nvSpPr>
        <p:spPr>
          <a:xfrm>
            <a:off x="3236977" y="4149996"/>
            <a:ext cx="24414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In 1976 a bell tower was constructed at DePauw University and dedicated to our seven Founders.</a:t>
            </a:r>
          </a:p>
        </p:txBody>
      </p:sp>
    </p:spTree>
    <p:extLst>
      <p:ext uri="{BB962C8B-B14F-4D97-AF65-F5344CB8AC3E}">
        <p14:creationId xmlns:p14="http://schemas.microsoft.com/office/powerpoint/2010/main" val="3016852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7E6088-E506-4779-9DA1-DE76F5DCB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937" y="3676976"/>
            <a:ext cx="5529551" cy="28775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810D44-004C-4EDD-8F06-D0BF94AF8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3" y="303463"/>
            <a:ext cx="7010414" cy="16642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CF3363-E848-4E73-8F6A-1129C1004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591" y="1694463"/>
            <a:ext cx="1094242" cy="182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67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480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Brandon</vt:lpstr>
      <vt:lpstr>Calibri</vt:lpstr>
      <vt:lpstr>Calibri Light</vt:lpstr>
      <vt:lpstr>Kristen ITC</vt:lpstr>
      <vt:lpstr>LeMondeLivre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Alpha Chi Omega</dc:title>
  <dc:creator>Adrienne Torre</dc:creator>
  <cp:lastModifiedBy>Adrienne Torre</cp:lastModifiedBy>
  <cp:revision>27</cp:revision>
  <dcterms:created xsi:type="dcterms:W3CDTF">2020-10-09T01:44:30Z</dcterms:created>
  <dcterms:modified xsi:type="dcterms:W3CDTF">2020-10-10T18:33:41Z</dcterms:modified>
</cp:coreProperties>
</file>